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4"/>
    <p:sldMasterId id="2147483856" r:id="rId5"/>
    <p:sldMasterId id="2147483877" r:id="rId6"/>
  </p:sldMasterIdLst>
  <p:notesMasterIdLst>
    <p:notesMasterId r:id="rId36"/>
  </p:notesMasterIdLst>
  <p:sldIdLst>
    <p:sldId id="296" r:id="rId7"/>
    <p:sldId id="297" r:id="rId8"/>
    <p:sldId id="298" r:id="rId9"/>
    <p:sldId id="308" r:id="rId10"/>
    <p:sldId id="301" r:id="rId11"/>
    <p:sldId id="302" r:id="rId12"/>
    <p:sldId id="303" r:id="rId13"/>
    <p:sldId id="304" r:id="rId14"/>
    <p:sldId id="261" r:id="rId15"/>
    <p:sldId id="305" r:id="rId16"/>
    <p:sldId id="309" r:id="rId17"/>
    <p:sldId id="307" r:id="rId18"/>
    <p:sldId id="324" r:id="rId19"/>
    <p:sldId id="310" r:id="rId20"/>
    <p:sldId id="311" r:id="rId21"/>
    <p:sldId id="268" r:id="rId22"/>
    <p:sldId id="313" r:id="rId23"/>
    <p:sldId id="314" r:id="rId24"/>
    <p:sldId id="315" r:id="rId25"/>
    <p:sldId id="275" r:id="rId26"/>
    <p:sldId id="278" r:id="rId27"/>
    <p:sldId id="316" r:id="rId28"/>
    <p:sldId id="258" r:id="rId29"/>
    <p:sldId id="317" r:id="rId30"/>
    <p:sldId id="318" r:id="rId31"/>
    <p:sldId id="323" r:id="rId32"/>
    <p:sldId id="321" r:id="rId33"/>
    <p:sldId id="319" r:id="rId34"/>
    <p:sldId id="32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6AF91-6F00-4640-88AC-D5B1662521BF}" v="214" dt="2023-09-01T16:22:53.691"/>
    <p1510:client id="{3F44D8F4-62F5-48FB-9714-B91C3DDA7F36}" v="28" dt="2023-08-29T19:07:52.135"/>
    <p1510:client id="{4644FBA9-F9C9-4F40-847F-19773B04641C}" v="107" dt="2023-09-01T02:32:05.936"/>
    <p1510:client id="{67977DF3-3BCF-4383-B154-02FDC6C0AC2A}" v="44" dt="2023-08-29T19:00:27.423"/>
    <p1510:client id="{B36D0113-C072-48CB-BC92-E5B82CAB763A}" v="2" dt="2023-08-31T19:46:55.905"/>
    <p1510:client id="{D3454CF9-F590-4883-9E8A-E68C47867179}" v="49" dt="2023-08-29T19:03:17.573"/>
    <p1510:client id="{F2358D8E-9E8C-D3A7-0E13-F20F0FF7BCD8}" v="19" dt="2023-09-01T16:31:22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15" autoAdjust="0"/>
  </p:normalViewPr>
  <p:slideViewPr>
    <p:cSldViewPr snapToGrid="0">
      <p:cViewPr varScale="1">
        <p:scale>
          <a:sx n="96" d="100"/>
          <a:sy n="96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164BB-1E6E-4DD8-8145-6A1809A26997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00268-C65B-47DC-A46B-1EDF2A3E2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00268-C65B-47DC-A46B-1EDF2A3E26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5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00268-C65B-47DC-A46B-1EDF2A3E26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00268-C65B-47DC-A46B-1EDF2A3E26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4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sv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13.png"/><Relationship Id="rId4" Type="http://schemas.openxmlformats.org/officeDocument/2006/relationships/image" Target="../media/image3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13.png"/><Relationship Id="rId4" Type="http://schemas.openxmlformats.org/officeDocument/2006/relationships/image" Target="../media/image3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sv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sv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7.svg"/><Relationship Id="rId5" Type="http://schemas.openxmlformats.org/officeDocument/2006/relationships/image" Target="../media/image18.sv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2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42.sv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svg"/><Relationship Id="rId5" Type="http://schemas.openxmlformats.org/officeDocument/2006/relationships/image" Target="../media/image28.png"/><Relationship Id="rId4" Type="http://schemas.openxmlformats.org/officeDocument/2006/relationships/image" Target="../media/image3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5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65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6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0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4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9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YTC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D4BAC0-77DC-2460-B447-21548A69AE07}"/>
              </a:ext>
            </a:extLst>
          </p:cNvPr>
          <p:cNvSpPr/>
          <p:nvPr userDrawn="1"/>
        </p:nvSpPr>
        <p:spPr>
          <a:xfrm>
            <a:off x="8754162" y="5715000"/>
            <a:ext cx="3742639" cy="1163191"/>
          </a:xfrm>
          <a:prstGeom prst="roundRect">
            <a:avLst/>
          </a:prstGeom>
          <a:solidFill>
            <a:srgbClr val="E39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E39D24"/>
                </a:solidFill>
              </a:ln>
              <a:solidFill>
                <a:srgbClr val="E39D24"/>
              </a:solidFill>
            </a:endParaRPr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AD0ABB7-8EFB-B3A1-9997-CE67255F5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3"/>
          <a:stretch/>
        </p:blipFill>
        <p:spPr>
          <a:xfrm>
            <a:off x="0" y="5715000"/>
            <a:ext cx="9042400" cy="118065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B08B559-DC2B-83CF-DD68-D288E67FE8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5618610"/>
            <a:ext cx="2218639" cy="13155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542E52-9B86-AF8A-2104-7B2167D1119E}"/>
              </a:ext>
            </a:extLst>
          </p:cNvPr>
          <p:cNvSpPr/>
          <p:nvPr userDrawn="1"/>
        </p:nvSpPr>
        <p:spPr>
          <a:xfrm>
            <a:off x="8957362" y="5791200"/>
            <a:ext cx="3133039" cy="9906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CF702-BD9E-8F5F-DE91-B1A8FF511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9167" t="13333" r="2500" b="19024"/>
          <a:stretch/>
        </p:blipFill>
        <p:spPr>
          <a:xfrm>
            <a:off x="10871200" y="5867400"/>
            <a:ext cx="1016000" cy="773148"/>
          </a:xfrm>
          <a:prstGeom prst="rect">
            <a:avLst/>
          </a:prstGeom>
        </p:spPr>
      </p:pic>
      <p:pic>
        <p:nvPicPr>
          <p:cNvPr id="8" name="Picture 7" descr="Logo">
            <a:extLst>
              <a:ext uri="{FF2B5EF4-FFF2-40B4-BE49-F238E27FC236}">
                <a16:creationId xmlns:a16="http://schemas.microsoft.com/office/drawing/2014/main" id="{757A90ED-10D6-20BC-D019-34363B79B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58" y="5959072"/>
            <a:ext cx="1573543" cy="6703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74126B-4EC4-D959-83B4-3997DC97548E}"/>
              </a:ext>
            </a:extLst>
          </p:cNvPr>
          <p:cNvSpPr/>
          <p:nvPr userDrawn="1"/>
        </p:nvSpPr>
        <p:spPr>
          <a:xfrm>
            <a:off x="10595291" y="6640548"/>
            <a:ext cx="508000" cy="650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7C59A-02D7-BBC6-D8CE-D95E17D600D2}"/>
              </a:ext>
            </a:extLst>
          </p:cNvPr>
          <p:cNvSpPr/>
          <p:nvPr userDrawn="1"/>
        </p:nvSpPr>
        <p:spPr>
          <a:xfrm>
            <a:off x="10595291" y="5867400"/>
            <a:ext cx="508000" cy="650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5A240-F5CC-E379-B624-D7A0C870EF5B}"/>
              </a:ext>
            </a:extLst>
          </p:cNvPr>
          <p:cNvSpPr/>
          <p:nvPr userDrawn="1"/>
        </p:nvSpPr>
        <p:spPr>
          <a:xfrm>
            <a:off x="11785600" y="5802348"/>
            <a:ext cx="101600" cy="14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9459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8382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4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40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868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9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495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63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1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1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2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23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91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30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4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61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51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83775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4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3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99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9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39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02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495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63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8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54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02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0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0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6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42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80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9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4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6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A1BB1C-DB7C-451E-BE0F-A39B7BB520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5C6C4F-7A2E-4C1C-B21F-3A16B38E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7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3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5ACBF0"/>
          </p15:clr>
        </p15:guide>
        <p15:guide id="2" pos="1920">
          <p15:clr>
            <a:srgbClr val="F26B43"/>
          </p15:clr>
        </p15:guide>
        <p15:guide id="3" pos="576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pos="1272">
          <p15:clr>
            <a:srgbClr val="9FCC3B"/>
          </p15:clr>
        </p15:guide>
        <p15:guide id="6" pos="2544">
          <p15:clr>
            <a:srgbClr val="9FCC3B"/>
          </p15:clr>
        </p15:guide>
        <p15:guide id="7" pos="5112">
          <p15:clr>
            <a:srgbClr val="9FCC3B"/>
          </p15:clr>
        </p15:guide>
        <p15:guide id="8" pos="6408">
          <p15:clr>
            <a:srgbClr val="9FCC3B"/>
          </p15:clr>
        </p15:guide>
        <p15:guide id="9" pos="3940">
          <p15:clr>
            <a:srgbClr val="F26B43"/>
          </p15:clr>
        </p15:guide>
        <p15:guide id="10" pos="710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5ACBF0"/>
          </p15:clr>
        </p15:guide>
        <p15:guide id="2" pos="1920">
          <p15:clr>
            <a:srgbClr val="F26B43"/>
          </p15:clr>
        </p15:guide>
        <p15:guide id="3" pos="576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pos="1272">
          <p15:clr>
            <a:srgbClr val="9FCC3B"/>
          </p15:clr>
        </p15:guide>
        <p15:guide id="6" pos="2544">
          <p15:clr>
            <a:srgbClr val="9FCC3B"/>
          </p15:clr>
        </p15:guide>
        <p15:guide id="7" pos="5112">
          <p15:clr>
            <a:srgbClr val="9FCC3B"/>
          </p15:clr>
        </p15:guide>
        <p15:guide id="8" pos="6408">
          <p15:clr>
            <a:srgbClr val="9FCC3B"/>
          </p15:clr>
        </p15:guide>
        <p15:guide id="9" pos="3940">
          <p15:clr>
            <a:srgbClr val="F26B43"/>
          </p15:clr>
        </p15:guide>
        <p15:guide id="10" pos="710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svg"/><Relationship Id="rId11" Type="http://schemas.openxmlformats.org/officeDocument/2006/relationships/image" Target="../media/image72.png"/><Relationship Id="rId5" Type="http://schemas.openxmlformats.org/officeDocument/2006/relationships/image" Target="../media/image55.png"/><Relationship Id="rId10" Type="http://schemas.openxmlformats.org/officeDocument/2006/relationships/image" Target="../media/image71.png"/><Relationship Id="rId4" Type="http://schemas.openxmlformats.org/officeDocument/2006/relationships/image" Target="../media/image54.svg"/><Relationship Id="rId9" Type="http://schemas.openxmlformats.org/officeDocument/2006/relationships/image" Target="../media/image47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svg"/><Relationship Id="rId11" Type="http://schemas.openxmlformats.org/officeDocument/2006/relationships/image" Target="../media/image47.png"/><Relationship Id="rId5" Type="http://schemas.openxmlformats.org/officeDocument/2006/relationships/image" Target="../media/image55.png"/><Relationship Id="rId10" Type="http://schemas.openxmlformats.org/officeDocument/2006/relationships/image" Target="../media/image87.png"/><Relationship Id="rId4" Type="http://schemas.openxmlformats.org/officeDocument/2006/relationships/image" Target="../media/image54.sv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pelfrey@ky.gov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4" Type="http://schemas.openxmlformats.org/officeDocument/2006/relationships/hyperlink" Target="mailto:matthew.sipes@ky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9D9375-6DFC-D488-94F3-EAC66AF5C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6406" y="553453"/>
            <a:ext cx="7102211" cy="9625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solidFill>
                  <a:srgbClr val="3ABCF6"/>
                </a:solidFill>
                <a:ea typeface="+mj-lt"/>
                <a:cs typeface="+mj-lt"/>
              </a:rPr>
              <a:t>OPENROADS DESIGNER (ORD)</a:t>
            </a:r>
            <a:endParaRPr lang="en-US" sz="4000" b="0" dirty="0">
              <a:solidFill>
                <a:srgbClr val="3ABCF6"/>
              </a:solidFill>
              <a:ea typeface="+mj-lt"/>
              <a:cs typeface="+mj-lt"/>
            </a:endParaRPr>
          </a:p>
        </p:txBody>
      </p:sp>
      <p:pic>
        <p:nvPicPr>
          <p:cNvPr id="7" name="Picture 2" descr="Buy OpenRoads Designer: Roadway Design Software | Virtuosit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30" y="3252739"/>
            <a:ext cx="1197374" cy="1197374"/>
          </a:xfrm>
          <a:prstGeom prst="rect">
            <a:avLst/>
          </a:prstGeom>
          <a:noFill/>
          <a:effectLst>
            <a:outerShdw blurRad="254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5C44B9C-9689-E872-BD41-3CFE60282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8254" y="5062196"/>
            <a:ext cx="6987645" cy="1032784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Eric Pelfrey, P.E. – Director, Professional Services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Matt Sipes, P.E. – Branch Manager, Highway Design</a:t>
            </a:r>
          </a:p>
        </p:txBody>
      </p:sp>
      <p:pic>
        <p:nvPicPr>
          <p:cNvPr id="9" name="Picture 2" descr="https://transportation.ky.gov/Documents/KYTC-Brand-TK-white-plus-color-on-black-1000x568px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1" y="3264528"/>
            <a:ext cx="2087297" cy="1185585"/>
          </a:xfrm>
          <a:prstGeom prst="rect">
            <a:avLst/>
          </a:prstGeom>
          <a:noFill/>
          <a:effectLst>
            <a:outerShdw blurRad="254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9D9375-6DFC-D488-94F3-EAC66AF5C34C}"/>
              </a:ext>
            </a:extLst>
          </p:cNvPr>
          <p:cNvSpPr txBox="1">
            <a:spLocks/>
          </p:cNvSpPr>
          <p:nvPr/>
        </p:nvSpPr>
        <p:spPr>
          <a:xfrm>
            <a:off x="4600970" y="1437775"/>
            <a:ext cx="7102211" cy="12732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400" cap="none" dirty="0">
                <a:solidFill>
                  <a:schemeClr val="tx1"/>
                </a:solidFill>
                <a:latin typeface="Corbel"/>
              </a:rPr>
              <a:t>What to Model and </a:t>
            </a:r>
            <a:br>
              <a:rPr lang="en-US" sz="4400" cap="none" dirty="0">
                <a:latin typeface="Corbel" panose="020B0503020204020204" pitchFamily="34" charset="0"/>
              </a:rPr>
            </a:br>
            <a:r>
              <a:rPr lang="en-US" sz="4400" cap="none" dirty="0">
                <a:solidFill>
                  <a:schemeClr val="tx1"/>
                </a:solidFill>
                <a:latin typeface="Corbel"/>
              </a:rPr>
              <a:t>How to Get Paid for It!!</a:t>
            </a:r>
          </a:p>
        </p:txBody>
      </p:sp>
    </p:spTree>
    <p:extLst>
      <p:ext uri="{BB962C8B-B14F-4D97-AF65-F5344CB8AC3E}">
        <p14:creationId xmlns:p14="http://schemas.microsoft.com/office/powerpoint/2010/main" val="328817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EE67B-E63F-B439-A958-B0E850C0C9DE}"/>
              </a:ext>
            </a:extLst>
          </p:cNvPr>
          <p:cNvSpPr txBox="1">
            <a:spLocks/>
          </p:cNvSpPr>
          <p:nvPr/>
        </p:nvSpPr>
        <p:spPr>
          <a:xfrm>
            <a:off x="4376189" y="500693"/>
            <a:ext cx="725745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b="1" cap="all" dirty="0">
                <a:solidFill>
                  <a:srgbClr val="3ABCF6"/>
                </a:solidFill>
                <a:ea typeface="+mj-lt"/>
                <a:cs typeface="+mj-lt"/>
              </a:rPr>
              <a:t>DEVELOPMENT OF  NEW WORKSHEET</a:t>
            </a:r>
            <a:endParaRPr lang="en-US" dirty="0">
              <a:solidFill>
                <a:srgbClr val="3ABCF6"/>
              </a:solidFill>
              <a:ea typeface="+mj-lt"/>
              <a:cs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F5069F-A7FB-CFC4-6FB6-CD06DD1AE32D}"/>
              </a:ext>
            </a:extLst>
          </p:cNvPr>
          <p:cNvSpPr txBox="1">
            <a:spLocks/>
          </p:cNvSpPr>
          <p:nvPr/>
        </p:nvSpPr>
        <p:spPr>
          <a:xfrm>
            <a:off x="4404798" y="2541003"/>
            <a:ext cx="7200236" cy="3588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 early 2022 – Professional Services and Highway Design made it a made it a top priority to update the production hours.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March – Created a Working Group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Consultants through ACEC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KYTC Central Office Staff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District Project Managers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 descr="American Council of Engineering Companies (ACEC) | LinkedIn">
            <a:extLst>
              <a:ext uri="{FF2B5EF4-FFF2-40B4-BE49-F238E27FC236}">
                <a16:creationId xmlns:a16="http://schemas.microsoft.com/office/drawing/2014/main" id="{8956130B-0F86-3F9B-518F-0C41434D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739" y="4505769"/>
            <a:ext cx="1258850" cy="1258850"/>
          </a:xfrm>
          <a:prstGeom prst="rect">
            <a:avLst/>
          </a:prstGeom>
          <a:noFill/>
          <a:effectLst>
            <a:outerShdw blurRad="254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entucky Transportation Cabinet (@KYTC) / Twitter">
            <a:extLst>
              <a:ext uri="{FF2B5EF4-FFF2-40B4-BE49-F238E27FC236}">
                <a16:creationId xmlns:a16="http://schemas.microsoft.com/office/drawing/2014/main" id="{2A2C875E-8DBC-E8C5-2A36-BE5EBA2F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58" y="4505769"/>
            <a:ext cx="1257876" cy="1257876"/>
          </a:xfrm>
          <a:prstGeom prst="rect">
            <a:avLst/>
          </a:prstGeom>
          <a:noFill/>
          <a:effectLst>
            <a:outerShdw blurRad="254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6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4B81D-A2BE-94DA-C631-A326F2F6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600" y="167148"/>
            <a:ext cx="5354639" cy="1504335"/>
          </a:xfrm>
        </p:spPr>
        <p:txBody>
          <a:bodyPr>
            <a:noAutofit/>
          </a:bodyPr>
          <a:lstStyle/>
          <a:p>
            <a:r>
              <a:rPr lang="en-US" sz="4000" dirty="0"/>
              <a:t>Development of  New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50B9F-5FDE-6AC3-A1D7-B06C2512D316}"/>
              </a:ext>
            </a:extLst>
          </p:cNvPr>
          <p:cNvSpPr txBox="1">
            <a:spLocks/>
          </p:cNvSpPr>
          <p:nvPr/>
        </p:nvSpPr>
        <p:spPr>
          <a:xfrm>
            <a:off x="2240233" y="1814511"/>
            <a:ext cx="5273676" cy="312420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Completed a handful of projects using the worksheet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Users provided feedback and adjustments were made</a:t>
            </a:r>
          </a:p>
          <a:p>
            <a:r>
              <a:rPr lang="en-US" sz="2400" dirty="0">
                <a:latin typeface="Corbel" panose="020B0503020204020204" pitchFamily="34" charset="0"/>
              </a:rPr>
              <a:t>By December, most projects utilized the new spreadsheet.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F521BD50-3950-B75F-444C-8132248DC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9"/>
          <a:stretch/>
        </p:blipFill>
        <p:spPr>
          <a:xfrm>
            <a:off x="8064569" y="167148"/>
            <a:ext cx="3905249" cy="665659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7207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Pitch deck title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286872-DA45-B3D1-405F-C692B1C1B61D}"/>
              </a:ext>
            </a:extLst>
          </p:cNvPr>
          <p:cNvSpPr txBox="1">
            <a:spLocks/>
          </p:cNvSpPr>
          <p:nvPr/>
        </p:nvSpPr>
        <p:spPr>
          <a:xfrm>
            <a:off x="1242391" y="261684"/>
            <a:ext cx="10949609" cy="13620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noProof="0" dirty="0">
                <a:ln w="3175" cmpd="sng"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Utilizing the New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noProof="0" dirty="0">
                <a:ln w="3175" cmpd="sng"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j-ea"/>
                <a:cs typeface="+mj-cs"/>
              </a:rPr>
              <a:t>ORD Worksheet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2" y="1808871"/>
            <a:ext cx="12013319" cy="31733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868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80D086-3769-A77E-38F6-80D443B668B9}"/>
              </a:ext>
            </a:extLst>
          </p:cNvPr>
          <p:cNvSpPr txBox="1">
            <a:spLocks/>
          </p:cNvSpPr>
          <p:nvPr/>
        </p:nvSpPr>
        <p:spPr>
          <a:xfrm>
            <a:off x="3636915" y="189292"/>
            <a:ext cx="6722908" cy="9603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cap="all" dirty="0">
                <a:solidFill>
                  <a:srgbClr val="3ABCF6"/>
                </a:solidFill>
                <a:latin typeface="Avenir Next LT Pro"/>
              </a:rPr>
              <a:t>Gormley's guidance</a:t>
            </a:r>
            <a:endParaRPr lang="en-US" dirty="0">
              <a:latin typeface="Avenir Next LT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94287-9098-4CB8-2916-CA135F85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4540800"/>
            <a:ext cx="3129280" cy="20740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58F48C-E694-1280-7BE3-31B093E3196A}"/>
              </a:ext>
            </a:extLst>
          </p:cNvPr>
          <p:cNvSpPr txBox="1">
            <a:spLocks/>
          </p:cNvSpPr>
          <p:nvPr/>
        </p:nvSpPr>
        <p:spPr>
          <a:xfrm>
            <a:off x="2634377" y="1168842"/>
            <a:ext cx="9095343" cy="33749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Appropriately scope the Level of Effort and Deliverables</a:t>
            </a:r>
            <a:endParaRPr lang="en-US" sz="2400" dirty="0">
              <a:latin typeface="Corbel" panose="020B05030202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Coordinate with Highway Design's experts for Bentley support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Trends to increase some effort but less for Entrances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Communicate early and often</a:t>
            </a:r>
            <a:endParaRPr lang="en-US" sz="2400" dirty="0">
              <a:latin typeface="Corbel" panose="020B05030202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Miscellaneous Items should be rare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rbel"/>
              </a:rPr>
              <a:t>Rescoping meetings can help negotiate differences</a:t>
            </a:r>
            <a:endParaRPr lang="en-US" sz="2400" dirty="0">
              <a:latin typeface="Corbel" panose="020B0503020204020204" pitchFamily="34" charset="0"/>
            </a:endParaRP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2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15C863-F9F9-D125-5B46-E6DAA051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FC45A-C5EF-C9B3-64B2-FDE632B4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059" y="614595"/>
            <a:ext cx="5741437" cy="924339"/>
          </a:xfrm>
        </p:spPr>
        <p:txBody>
          <a:bodyPr>
            <a:normAutofit/>
          </a:bodyPr>
          <a:lstStyle/>
          <a:p>
            <a:r>
              <a:rPr lang="en-US" sz="4000" dirty="0"/>
              <a:t>New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8955-1659-D3FE-9512-7DB24DC6487E}"/>
              </a:ext>
            </a:extLst>
          </p:cNvPr>
          <p:cNvSpPr txBox="1">
            <a:spLocks/>
          </p:cNvSpPr>
          <p:nvPr/>
        </p:nvSpPr>
        <p:spPr>
          <a:xfrm>
            <a:off x="4138057" y="1961322"/>
            <a:ext cx="7977743" cy="164773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Not going to solve all the problems.</a:t>
            </a:r>
          </a:p>
          <a:p>
            <a:r>
              <a:rPr lang="en-US" sz="2400" dirty="0">
                <a:latin typeface="Corbel" panose="020B0503020204020204" pitchFamily="34" charset="0"/>
              </a:rPr>
              <a:t>Projects are too varying and complex.</a:t>
            </a:r>
          </a:p>
          <a:p>
            <a:r>
              <a:rPr lang="en-US" sz="2400" dirty="0">
                <a:latin typeface="Corbel" panose="020B0503020204020204" pitchFamily="34" charset="0"/>
              </a:rPr>
              <a:t>Meant to facilitate discussion with the Project Manager.</a:t>
            </a:r>
          </a:p>
          <a:p>
            <a:endParaRPr lang="en-US" sz="2400" dirty="0">
              <a:latin typeface="Corbel" panose="020B0503020204020204" pitchFamily="34" charset="0"/>
            </a:endParaRP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4" name="Picture 2" descr="Concept Of Consultation With A Business Leader Who Discusses The Directions  With His Employees Stock Illustration - Download Image Now - iStock">
            <a:extLst>
              <a:ext uri="{FF2B5EF4-FFF2-40B4-BE49-F238E27FC236}">
                <a16:creationId xmlns:a16="http://schemas.microsoft.com/office/drawing/2014/main" id="{FFCDDB0F-73E2-B5F9-629C-1DA337ED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77" y="3874135"/>
            <a:ext cx="4278282" cy="21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B0D95-D3D3-0313-6B80-4720D840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554" y="457200"/>
            <a:ext cx="7345891" cy="1413933"/>
          </a:xfrm>
        </p:spPr>
        <p:txBody>
          <a:bodyPr>
            <a:normAutofit/>
          </a:bodyPr>
          <a:lstStyle/>
          <a:p>
            <a:r>
              <a:rPr lang="en-US" sz="4000" dirty="0"/>
              <a:t>Digging into the New Worksheet </a:t>
            </a:r>
            <a:r>
              <a:rPr lang="en-US" sz="4000" dirty="0">
                <a:solidFill>
                  <a:schemeClr val="accent4"/>
                </a:solidFill>
              </a:rPr>
              <a:t>-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1E58-1F78-08A0-658E-1CA58D5A4347}"/>
              </a:ext>
            </a:extLst>
          </p:cNvPr>
          <p:cNvSpPr txBox="1">
            <a:spLocks/>
          </p:cNvSpPr>
          <p:nvPr/>
        </p:nvSpPr>
        <p:spPr>
          <a:xfrm>
            <a:off x="1975022" y="1820333"/>
            <a:ext cx="6180206" cy="3974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Minimal Changes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Incorporate LiDAR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Other aspects of LiDAR will be added by Direct Cost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Utilities surveyed correctly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Corbel" panose="020B0503020204020204" pitchFamily="34" charset="0"/>
              </a:rPr>
              <a:t>will show up in 3d in plan set 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Corbel" panose="020B0503020204020204" pitchFamily="34" charset="0"/>
              </a:rPr>
              <a:t>automatically.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04505-AC04-C735-1786-568A4B386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6" r="846"/>
          <a:stretch/>
        </p:blipFill>
        <p:spPr>
          <a:xfrm>
            <a:off x="2127058" y="2731873"/>
            <a:ext cx="6626149" cy="361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E95BB-1A8B-2399-7706-A4DC4ED129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6" r="621"/>
          <a:stretch/>
        </p:blipFill>
        <p:spPr>
          <a:xfrm>
            <a:off x="2127058" y="3156704"/>
            <a:ext cx="6617259" cy="331499"/>
          </a:xfrm>
          <a:prstGeom prst="rect">
            <a:avLst/>
          </a:prstGeom>
        </p:spPr>
      </p:pic>
      <p:pic>
        <p:nvPicPr>
          <p:cNvPr id="9" name="Picture 4" descr="LizardTech awarded US patent for LiDAR point cloud compression - Geospatial  World">
            <a:extLst>
              <a:ext uri="{FF2B5EF4-FFF2-40B4-BE49-F238E27FC236}">
                <a16:creationId xmlns:a16="http://schemas.microsoft.com/office/drawing/2014/main" id="{71BD6A3C-011B-FB3D-0259-8C2922CC2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6" r="45720" b="-5"/>
          <a:stretch/>
        </p:blipFill>
        <p:spPr bwMode="auto">
          <a:xfrm>
            <a:off x="9192324" y="-143720"/>
            <a:ext cx="2348589" cy="465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61B611-D7B2-2B10-DE47-E1F54CD054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6619" y="4680983"/>
            <a:ext cx="3926222" cy="1921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4E226-E067-CEDC-02EC-6F14FC8EC3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4070644"/>
            <a:ext cx="1720513" cy="21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83944-AC3C-D1DA-1483-3C2FC9F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391941"/>
            <a:ext cx="10826215" cy="1974110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4000" dirty="0"/>
              <a:t>Digging into the New Worksheet</a:t>
            </a:r>
            <a:br>
              <a:rPr lang="en-US" sz="4000" dirty="0"/>
            </a:br>
            <a:r>
              <a:rPr lang="en-US" sz="4000" dirty="0">
                <a:solidFill>
                  <a:schemeClr val="accent4"/>
                </a:solidFill>
              </a:rPr>
              <a:t>– PHASE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22C7-6BDE-EC47-6B4A-C735B9AD467C}"/>
              </a:ext>
            </a:extLst>
          </p:cNvPr>
          <p:cNvSpPr txBox="1">
            <a:spLocks/>
          </p:cNvSpPr>
          <p:nvPr/>
        </p:nvSpPr>
        <p:spPr>
          <a:xfrm>
            <a:off x="589444" y="2512391"/>
            <a:ext cx="4847262" cy="307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/>
              <a:t>Goal of Phase 1 is to select Alternative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Minimize Plans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Utilize Manuscripts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Don’t cut cross 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Model what is necessary to make the decisions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Worksheet really focused on revamping Modeling 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B9311-F480-86CA-5A8B-0A996E4F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06" y="1836945"/>
            <a:ext cx="5657867" cy="4171537"/>
          </a:xfrm>
          <a:prstGeom prst="roundRect">
            <a:avLst>
              <a:gd name="adj" fmla="val 2322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B0D95-D3D3-0313-6B80-4720D840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8817"/>
            <a:ext cx="10723696" cy="1413933"/>
          </a:xfrm>
        </p:spPr>
        <p:txBody>
          <a:bodyPr>
            <a:normAutofit/>
          </a:bodyPr>
          <a:lstStyle/>
          <a:p>
            <a:r>
              <a:rPr lang="en-US" sz="4000" dirty="0"/>
              <a:t>Digging into the New Worksheet</a:t>
            </a:r>
            <a:br>
              <a:rPr lang="en-US" sz="4000" dirty="0"/>
            </a:br>
            <a:r>
              <a:rPr lang="en-US" sz="4000" dirty="0">
                <a:solidFill>
                  <a:schemeClr val="accent4"/>
                </a:solidFill>
              </a:rPr>
              <a:t>- Phase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24445B-4D79-1B9F-2221-8BEA772206D7}"/>
              </a:ext>
            </a:extLst>
          </p:cNvPr>
          <p:cNvSpPr txBox="1">
            <a:spLocks/>
          </p:cNvSpPr>
          <p:nvPr/>
        </p:nvSpPr>
        <p:spPr>
          <a:xfrm>
            <a:off x="2802835" y="3317929"/>
            <a:ext cx="8547789" cy="27941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Pulled modeling effort apart</a:t>
            </a:r>
          </a:p>
          <a:p>
            <a:r>
              <a:rPr lang="en-US" sz="2400" dirty="0">
                <a:latin typeface="Corbel" panose="020B0503020204020204" pitchFamily="34" charset="0"/>
              </a:rPr>
              <a:t>Backbone vs Grading</a:t>
            </a:r>
          </a:p>
          <a:p>
            <a:r>
              <a:rPr lang="en-US" sz="2400" dirty="0">
                <a:latin typeface="Corbel" panose="020B0503020204020204" pitchFamily="34" charset="0"/>
              </a:rPr>
              <a:t>Merely a way to break down the level of effort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614C68-7DE5-7F08-9638-66DD225831FF}"/>
              </a:ext>
            </a:extLst>
          </p:cNvPr>
          <p:cNvGrpSpPr/>
          <p:nvPr/>
        </p:nvGrpSpPr>
        <p:grpSpPr>
          <a:xfrm>
            <a:off x="1274594" y="1422658"/>
            <a:ext cx="10549568" cy="1722269"/>
            <a:chOff x="1274594" y="2598364"/>
            <a:chExt cx="10549568" cy="17222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9C58CB-5DFC-9668-D315-7306CCBD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6685" y="2598364"/>
              <a:ext cx="6077477" cy="17222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FA0BFE-9016-077E-2E1D-9E687B922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1" r="43905" b="-1277"/>
            <a:stretch/>
          </p:blipFill>
          <p:spPr>
            <a:xfrm>
              <a:off x="1274594" y="3383397"/>
              <a:ext cx="3056482" cy="200666"/>
            </a:xfrm>
            <a:prstGeom prst="rect">
              <a:avLst/>
            </a:prstGeom>
          </p:spPr>
        </p:pic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D6A45B7F-21DE-0E93-42CC-210E77DFA038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331076" y="3483730"/>
              <a:ext cx="1641824" cy="836903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0913A889-C2A4-D9BE-0388-072A699AAF3A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4331076" y="2659464"/>
              <a:ext cx="1641824" cy="824266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684FBA-7D88-9026-4D3D-A68B0ACF5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07" b="16138"/>
          <a:stretch/>
        </p:blipFill>
        <p:spPr>
          <a:xfrm>
            <a:off x="2098143" y="4807820"/>
            <a:ext cx="6448779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AB51E-FB96-9716-7EBA-940A080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76" y="325269"/>
            <a:ext cx="9979535" cy="1307474"/>
          </a:xfrm>
        </p:spPr>
        <p:txBody>
          <a:bodyPr anchor="t">
            <a:noAutofit/>
          </a:bodyPr>
          <a:lstStyle/>
          <a:p>
            <a:pPr algn="r"/>
            <a:r>
              <a:rPr lang="en-US" sz="4000" dirty="0"/>
              <a:t>Digging into the New Worksheet</a:t>
            </a:r>
            <a:br>
              <a:rPr lang="en-US" sz="4000" dirty="0"/>
            </a:br>
            <a:r>
              <a:rPr lang="en-US" sz="4000" dirty="0">
                <a:solidFill>
                  <a:schemeClr val="accent5"/>
                </a:solidFill>
              </a:rPr>
              <a:t>-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5"/>
                </a:solidFill>
              </a:rPr>
              <a:t>Preliminary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9085-DBEB-6D5C-A062-3A3704658532}"/>
              </a:ext>
            </a:extLst>
          </p:cNvPr>
          <p:cNvSpPr txBox="1">
            <a:spLocks/>
          </p:cNvSpPr>
          <p:nvPr/>
        </p:nvSpPr>
        <p:spPr>
          <a:xfrm>
            <a:off x="2703203" y="1662362"/>
            <a:ext cx="9080513" cy="1874682"/>
          </a:xfrm>
          <a:prstGeom prst="rect">
            <a:avLst/>
          </a:prstGeom>
        </p:spPr>
        <p:txBody>
          <a:bodyPr numCol="2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Backbone </a:t>
            </a:r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modeling </a:t>
            </a:r>
          </a:p>
          <a:p>
            <a:pPr lvl="1"/>
            <a:endParaRPr lang="en-US" sz="2000" dirty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Superelevation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Accurate pavement block</a:t>
            </a:r>
          </a:p>
          <a:p>
            <a:pPr lvl="1"/>
            <a:endParaRPr lang="en-US" sz="2000" dirty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lvl="1"/>
            <a:endParaRPr lang="en-US" sz="2000" dirty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lvl="1"/>
            <a:endParaRPr lang="en-US" sz="2000" dirty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All lane widths and tapers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Shoulder widths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746D8-47CC-9E33-0A86-30C29510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47" y="3355637"/>
            <a:ext cx="4477138" cy="3113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8CD24-3999-7744-2AD1-EBDB789E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86" y="4479957"/>
            <a:ext cx="6467061" cy="16996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62B312-4231-C06B-D77B-F1B5FA99B29C}"/>
              </a:ext>
            </a:extLst>
          </p:cNvPr>
          <p:cNvSpPr txBox="1">
            <a:spLocks/>
          </p:cNvSpPr>
          <p:nvPr/>
        </p:nvSpPr>
        <p:spPr>
          <a:xfrm>
            <a:off x="7626385" y="3320956"/>
            <a:ext cx="4071309" cy="107811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Don’t model radii</a:t>
            </a:r>
          </a:p>
          <a:p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Only tie down entrances</a:t>
            </a:r>
          </a:p>
        </p:txBody>
      </p:sp>
    </p:spTree>
    <p:extLst>
      <p:ext uri="{BB962C8B-B14F-4D97-AF65-F5344CB8AC3E}">
        <p14:creationId xmlns:p14="http://schemas.microsoft.com/office/powerpoint/2010/main" val="68448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1FC8B-7F92-4A9D-3CAE-0BEB8A70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9" y="254000"/>
            <a:ext cx="11135276" cy="1056639"/>
          </a:xfrm>
        </p:spPr>
        <p:txBody>
          <a:bodyPr>
            <a:noAutofit/>
          </a:bodyPr>
          <a:lstStyle/>
          <a:p>
            <a:r>
              <a:rPr lang="en-US" sz="4000" dirty="0"/>
              <a:t>Digging into the New Worksheet</a:t>
            </a:r>
            <a:br>
              <a:rPr lang="en-US" sz="4000" dirty="0"/>
            </a:br>
            <a:r>
              <a:rPr lang="en-US" sz="4000" dirty="0">
                <a:solidFill>
                  <a:schemeClr val="accent5"/>
                </a:solidFill>
              </a:rPr>
              <a:t>- Preliminary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90397-EA28-EB58-D302-88E5F1D1E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86" y="1636423"/>
            <a:ext cx="5335616" cy="4556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Grading</a:t>
            </a:r>
            <a:endParaRPr lang="en-US" sz="2400" b="1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endParaRPr lang="en-US" sz="24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endParaRPr lang="en-US" sz="2400" dirty="0"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Convey all design intent / measure accurate impacts 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R</a:t>
            </a:r>
            <a:r>
              <a:rPr lang="en-US" sz="24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ecommended to model </a:t>
            </a:r>
          </a:p>
          <a:p>
            <a:pPr lvl="1"/>
            <a:r>
              <a:rPr lang="en-US" sz="20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Guardrail locations</a:t>
            </a:r>
          </a:p>
          <a:p>
            <a:pPr lvl="1"/>
            <a:r>
              <a:rPr lang="en-US" sz="20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Side slopes</a:t>
            </a:r>
          </a:p>
          <a:p>
            <a:pPr lvl="1"/>
            <a:r>
              <a:rPr lang="en-US" sz="20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Berms / ditches</a:t>
            </a:r>
          </a:p>
          <a:p>
            <a:pPr lvl="1"/>
            <a:r>
              <a:rPr lang="en-US" sz="20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Walls</a:t>
            </a: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Quantities is for both the left and right slopes</a:t>
            </a:r>
            <a:endParaRPr lang="en-US" sz="24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EECDA-EF6C-90F0-CA40-5A4A1BD8C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" r="13293"/>
          <a:stretch/>
        </p:blipFill>
        <p:spPr>
          <a:xfrm>
            <a:off x="5691901" y="1450502"/>
            <a:ext cx="5335616" cy="2997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18273-6AA9-F214-AEBA-A6E688D35487}"/>
              </a:ext>
            </a:extLst>
          </p:cNvPr>
          <p:cNvSpPr txBox="1"/>
          <p:nvPr/>
        </p:nvSpPr>
        <p:spPr>
          <a:xfrm>
            <a:off x="555158" y="5890220"/>
            <a:ext cx="5245278" cy="646331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Always Exceptions – </a:t>
            </a:r>
          </a:p>
          <a:p>
            <a:pPr marL="0" indent="0" algn="ctr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TALK TO YOUR PROJECT MANAGER!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3D6EA1-E14A-270D-8A1D-59AA0F17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86" y="2013193"/>
            <a:ext cx="5915851" cy="5906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3A06AE-EE73-0C66-20A1-E866325FF42A}"/>
              </a:ext>
            </a:extLst>
          </p:cNvPr>
          <p:cNvSpPr txBox="1">
            <a:spLocks/>
          </p:cNvSpPr>
          <p:nvPr/>
        </p:nvSpPr>
        <p:spPr>
          <a:xfrm>
            <a:off x="6096000" y="4662551"/>
            <a:ext cx="4439478" cy="2037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Not Recommended to Model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Transition slopes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Design or tie in ditches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Headwalls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  <a:ea typeface="Times New Roman" panose="02020603050405020304" pitchFamily="18" charset="0"/>
              </a:rPr>
              <a:t>Guardrail End Treatments</a:t>
            </a:r>
          </a:p>
        </p:txBody>
      </p:sp>
    </p:spTree>
    <p:extLst>
      <p:ext uri="{BB962C8B-B14F-4D97-AF65-F5344CB8AC3E}">
        <p14:creationId xmlns:p14="http://schemas.microsoft.com/office/powerpoint/2010/main" val="3726466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4103" y="494400"/>
            <a:ext cx="864902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>
              <a:defRPr/>
            </a:pPr>
            <a:r>
              <a:rPr lang="en-US" sz="4000" b="1" kern="0" cap="all" dirty="0">
                <a:ln w="3175" cmpd="sng">
                  <a:noFill/>
                </a:ln>
                <a:solidFill>
                  <a:srgbClr val="3ABCF6"/>
                </a:solidFill>
                <a:ea typeface="+mn-lt"/>
                <a:cs typeface="+mn-lt"/>
              </a:rPr>
              <a:t>Openroads designer (</a:t>
            </a:r>
            <a:r>
              <a:rPr lang="en-US" sz="4000" b="1" kern="0" cap="all" err="1">
                <a:ln w="3175" cmpd="sng">
                  <a:noFill/>
                </a:ln>
                <a:solidFill>
                  <a:srgbClr val="3ABCF6"/>
                </a:solidFill>
                <a:ea typeface="+mn-lt"/>
                <a:cs typeface="+mn-lt"/>
              </a:rPr>
              <a:t>ord</a:t>
            </a:r>
            <a:r>
              <a:rPr lang="en-US" sz="4000" b="1" kern="0" cap="all" dirty="0">
                <a:ln w="3175" cmpd="sng">
                  <a:noFill/>
                </a:ln>
                <a:solidFill>
                  <a:srgbClr val="3ABCF6"/>
                </a:solidFill>
                <a:ea typeface="+mn-lt"/>
                <a:cs typeface="+mn-lt"/>
              </a:rPr>
              <a:t>)</a:t>
            </a:r>
            <a:endParaRPr lang="en-US" sz="4000" b="0" i="0" u="none" strike="noStrike" kern="0" cap="none" spc="0" normalizeH="0" baseline="0" noProof="0" dirty="0">
              <a:ln w="3175" cmpd="sng">
                <a:noFill/>
              </a:ln>
              <a:solidFill>
                <a:srgbClr val="3ABCF6"/>
              </a:solidFill>
              <a:effectLst/>
              <a:uLnTx/>
              <a:uFillTx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645475-08C7-1880-9640-63BCD63A9EEF}"/>
              </a:ext>
            </a:extLst>
          </p:cNvPr>
          <p:cNvSpPr txBox="1">
            <a:spLocks/>
          </p:cNvSpPr>
          <p:nvPr/>
        </p:nvSpPr>
        <p:spPr>
          <a:xfrm>
            <a:off x="2173288" y="1687656"/>
            <a:ext cx="9737976" cy="18153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Corbel" panose="020B0503020204020204" pitchFamily="34" charset="0"/>
              </a:rPr>
              <a:t>Welcome to Open Roads Designer, a powerful civil engineering software that is revolutionizing the way we design and build roads and infrastructure. With its innovative features and user-friendly interface, Open Roads Designer is expected to become the ultimate tool for modern road design.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645475-08C7-1880-9640-63BCD63A9EEF}"/>
              </a:ext>
            </a:extLst>
          </p:cNvPr>
          <p:cNvSpPr txBox="1">
            <a:spLocks/>
          </p:cNvSpPr>
          <p:nvPr/>
        </p:nvSpPr>
        <p:spPr>
          <a:xfrm>
            <a:off x="1836404" y="3881479"/>
            <a:ext cx="5640776" cy="85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latin typeface="Corbel" panose="020B0503020204020204" pitchFamily="34" charset="0"/>
              </a:rPr>
              <a:t>     …but not without some complications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63" y="3925293"/>
            <a:ext cx="2857795" cy="2476247"/>
          </a:xfrm>
          <a:prstGeom prst="rect">
            <a:avLst/>
          </a:prstGeom>
          <a:effectLst>
            <a:outerShdw blurRad="254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49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15C863-F9F9-D125-5B46-E6DAA051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F3610-4A17-4248-35FD-A97669A0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425" y="336258"/>
            <a:ext cx="7863786" cy="1442719"/>
          </a:xfrm>
        </p:spPr>
        <p:txBody>
          <a:bodyPr>
            <a:normAutofit/>
          </a:bodyPr>
          <a:lstStyle/>
          <a:p>
            <a:r>
              <a:rPr lang="en-US" sz="4000" dirty="0"/>
              <a:t>Digging into the New Worksheet </a:t>
            </a:r>
            <a:r>
              <a:rPr lang="en-US" sz="4000" dirty="0">
                <a:solidFill>
                  <a:schemeClr val="accent5"/>
                </a:solidFill>
              </a:rPr>
              <a:t>-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0671-48E6-2660-7226-6649E7763BEE}"/>
              </a:ext>
            </a:extLst>
          </p:cNvPr>
          <p:cNvSpPr txBox="1">
            <a:spLocks/>
          </p:cNvSpPr>
          <p:nvPr/>
        </p:nvSpPr>
        <p:spPr>
          <a:xfrm>
            <a:off x="4489170" y="1606469"/>
            <a:ext cx="7942089" cy="485648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Corbel"/>
              </a:rPr>
              <a:t>PDF’s are still the deliverable </a:t>
            </a:r>
            <a:endParaRPr lang="en-US" sz="2400" b="1" dirty="0">
              <a:latin typeface="Corbel" panose="020B0503020204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>
                <a:latin typeface="Corbel" panose="020B0503020204020204" pitchFamily="34" charset="0"/>
              </a:rPr>
              <a:t>(for now)</a:t>
            </a:r>
          </a:p>
          <a:p>
            <a:r>
              <a:rPr lang="en-US" sz="2400" dirty="0">
                <a:latin typeface="Corbel" panose="020B0503020204020204" pitchFamily="34" charset="0"/>
              </a:rPr>
              <a:t>Finding that modeling is more effort, not harder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Modeling effort should match production hours</a:t>
            </a:r>
          </a:p>
          <a:p>
            <a:r>
              <a:rPr lang="en-US" sz="2400" dirty="0">
                <a:latin typeface="Corbel" panose="020B0503020204020204" pitchFamily="34" charset="0"/>
              </a:rPr>
              <a:t>Plans and Cross Sections still challenging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6610E-6F22-615E-6B03-65D8093F7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618" y="3719686"/>
            <a:ext cx="5205567" cy="2921856"/>
          </a:xfrm>
          <a:prstGeom prst="rect">
            <a:avLst/>
          </a:prstGeom>
        </p:spPr>
      </p:pic>
      <p:pic>
        <p:nvPicPr>
          <p:cNvPr id="5" name="Picture 2" descr="Struggling GIFs | Tenor">
            <a:extLst>
              <a:ext uri="{FF2B5EF4-FFF2-40B4-BE49-F238E27FC236}">
                <a16:creationId xmlns:a16="http://schemas.microsoft.com/office/drawing/2014/main" id="{91200459-AE5E-C663-D297-FB9CE8F25D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59" y="4309608"/>
            <a:ext cx="3067241" cy="20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12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6530" y="4070015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BB533D-F493-3EAD-43C1-3793D557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41" y="255943"/>
            <a:ext cx="8101260" cy="1447948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4000" dirty="0"/>
              <a:t>Digging into the New Worksheet </a:t>
            </a:r>
            <a:r>
              <a:rPr lang="en-US" sz="4000" dirty="0">
                <a:solidFill>
                  <a:schemeClr val="accent5"/>
                </a:solidFill>
              </a:rPr>
              <a:t>- Phase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2ABD08-3BA3-F7E5-F45C-DC772FAB4DA8}"/>
              </a:ext>
            </a:extLst>
          </p:cNvPr>
          <p:cNvSpPr txBox="1">
            <a:spLocks/>
          </p:cNvSpPr>
          <p:nvPr/>
        </p:nvSpPr>
        <p:spPr>
          <a:xfrm>
            <a:off x="1309616" y="2143243"/>
            <a:ext cx="5968515" cy="4767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Final Backbone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Very Similar to Phase 1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Level &amp; Wedging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Any additional details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Final Grading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Modeling Ditch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Slope transitions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Walls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Intersection Grading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All radii work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Unit assumes per radii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(unit 2 for T approach)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E100E2-E066-B732-F587-7F6914649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530" y="4181979"/>
            <a:ext cx="5693632" cy="22747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EB61DE-9194-2FAD-2E49-00C639ECE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059" y="1600559"/>
            <a:ext cx="4440235" cy="2756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</p:spTree>
    <p:extLst>
      <p:ext uri="{BB962C8B-B14F-4D97-AF65-F5344CB8AC3E}">
        <p14:creationId xmlns:p14="http://schemas.microsoft.com/office/powerpoint/2010/main" val="2552931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9C95-B8B9-3734-9B60-F44AE5F0EBD9}"/>
              </a:ext>
            </a:extLst>
          </p:cNvPr>
          <p:cNvSpPr txBox="1">
            <a:spLocks/>
          </p:cNvSpPr>
          <p:nvPr/>
        </p:nvSpPr>
        <p:spPr>
          <a:xfrm>
            <a:off x="1866883" y="196808"/>
            <a:ext cx="10160876" cy="1350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Digging into the New Worksheet </a:t>
            </a:r>
          </a:p>
          <a:p>
            <a:r>
              <a:rPr lang="en-US" sz="4000" dirty="0">
                <a:solidFill>
                  <a:schemeClr val="accent5"/>
                </a:solidFill>
              </a:rPr>
              <a:t>- Final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23AE8-5B53-8E5E-F6C9-9E828BF42F7B}"/>
              </a:ext>
            </a:extLst>
          </p:cNvPr>
          <p:cNvSpPr txBox="1">
            <a:spLocks/>
          </p:cNvSpPr>
          <p:nvPr/>
        </p:nvSpPr>
        <p:spPr>
          <a:xfrm>
            <a:off x="8239300" y="1919553"/>
            <a:ext cx="3669207" cy="4471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Entrances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Low is a very simple entrance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dirty="0"/>
              <a:t>No radii expected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Medium is a standard entrance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dirty="0"/>
              <a:t>Model radii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High is very complex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dirty="0"/>
              <a:t>Level &amp; Wedge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dirty="0"/>
              <a:t>Complicated 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Rock / </a:t>
            </a:r>
            <a:r>
              <a:rPr lang="en-US" sz="2400" dirty="0" err="1">
                <a:solidFill>
                  <a:schemeClr val="tx1"/>
                </a:solidFill>
              </a:rPr>
              <a:t>RDZ</a:t>
            </a:r>
            <a:r>
              <a:rPr lang="en-US" sz="2400" dirty="0">
                <a:solidFill>
                  <a:schemeClr val="tx1"/>
                </a:solidFill>
              </a:rPr>
              <a:t>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BF039-D7B9-DFA4-9910-7F65AD7D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73" y="1815931"/>
            <a:ext cx="7359089" cy="40183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37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/>
          <a:lstStyle/>
          <a:p>
            <a:r>
              <a:rPr lang="en-US" dirty="0"/>
              <a:t>COMPANY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21D1-37C2-6559-6638-EC08882B7C02}"/>
              </a:ext>
            </a:extLst>
          </p:cNvPr>
          <p:cNvSpPr txBox="1">
            <a:spLocks/>
          </p:cNvSpPr>
          <p:nvPr/>
        </p:nvSpPr>
        <p:spPr>
          <a:xfrm>
            <a:off x="4330691" y="1762834"/>
            <a:ext cx="5968515" cy="10079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Allowed for Additional Right of Way Plan Sheets</a:t>
            </a: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B8753-0D24-6B12-6A70-5135145E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69" y="2356603"/>
            <a:ext cx="5977436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7AE35-BEED-DDA8-38A1-F11778CD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469" y="2950372"/>
            <a:ext cx="6028765" cy="3657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789023-614B-FA92-BD37-27A71423738B}"/>
              </a:ext>
            </a:extLst>
          </p:cNvPr>
          <p:cNvSpPr txBox="1">
            <a:spLocks/>
          </p:cNvSpPr>
          <p:nvPr/>
        </p:nvSpPr>
        <p:spPr>
          <a:xfrm>
            <a:off x="4187555" y="134751"/>
            <a:ext cx="8761233" cy="15859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</a:rPr>
              <a:t>New Worksheet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chemeClr val="accent5"/>
                </a:solidFill>
              </a:rPr>
              <a:t>- Right of Way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15C863-F9F9-D125-5B46-E6DAA051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EA101-50CB-C2E7-5F5B-AD6425F2F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57" y="390965"/>
            <a:ext cx="8259417" cy="1903956"/>
          </a:xfrm>
        </p:spPr>
        <p:txBody>
          <a:bodyPr anchor="t">
            <a:normAutofit/>
          </a:bodyPr>
          <a:lstStyle/>
          <a:p>
            <a:pPr algn="r"/>
            <a:r>
              <a:rPr lang="en-US" sz="4000" dirty="0"/>
              <a:t>Digging into the New Worksheet </a:t>
            </a:r>
            <a:r>
              <a:rPr lang="en-US" sz="4000" dirty="0">
                <a:solidFill>
                  <a:schemeClr val="accent5"/>
                </a:solidFill>
              </a:rPr>
              <a:t>- Final Plan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BF5FE-2F7B-3F4D-303E-8556214428C4}"/>
              </a:ext>
            </a:extLst>
          </p:cNvPr>
          <p:cNvSpPr txBox="1">
            <a:spLocks/>
          </p:cNvSpPr>
          <p:nvPr/>
        </p:nvSpPr>
        <p:spPr>
          <a:xfrm>
            <a:off x="4336580" y="1762565"/>
            <a:ext cx="4895705" cy="45603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Rearranged</a:t>
            </a:r>
          </a:p>
          <a:p>
            <a:r>
              <a:rPr lang="en-US" sz="2400" dirty="0">
                <a:latin typeface="Corbel" panose="020B0503020204020204" pitchFamily="34" charset="0"/>
              </a:rPr>
              <a:t>Understand the greater effort level on cross sections / plan sheets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Working to reduce effort</a:t>
            </a:r>
          </a:p>
          <a:p>
            <a:r>
              <a:rPr lang="en-US" sz="2400" dirty="0">
                <a:latin typeface="Corbel" panose="020B0503020204020204" pitchFamily="34" charset="0"/>
              </a:rPr>
              <a:t>Working to add additional direction for deliverables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Utilities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Geotech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Final</a:t>
            </a:r>
          </a:p>
          <a:p>
            <a:r>
              <a:rPr lang="en-US" sz="2400" dirty="0">
                <a:latin typeface="Corbel"/>
              </a:rPr>
              <a:t>Taking a hard look at final deliverables</a:t>
            </a:r>
          </a:p>
        </p:txBody>
      </p:sp>
      <p:pic>
        <p:nvPicPr>
          <p:cNvPr id="4" name="Picture 6" descr="Construction Worker Stock Illustrations – 141,284 Construction Worker Stock  Illustrations, Vectors &amp; Clipart - Dreamstime">
            <a:extLst>
              <a:ext uri="{FF2B5EF4-FFF2-40B4-BE49-F238E27FC236}">
                <a16:creationId xmlns:a16="http://schemas.microsoft.com/office/drawing/2014/main" id="{A44AC8E4-4C36-79BD-F450-54CDEC04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11" y="4489335"/>
            <a:ext cx="2627746" cy="215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28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725BB-2480-7461-895B-6EB194CB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260" y="359464"/>
            <a:ext cx="9220132" cy="8763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Digging into the New Worksheet </a:t>
            </a:r>
            <a:br>
              <a:rPr lang="en-US" sz="4000" dirty="0"/>
            </a:br>
            <a:r>
              <a:rPr lang="en-US" sz="4000" dirty="0">
                <a:solidFill>
                  <a:schemeClr val="accent5"/>
                </a:solidFill>
              </a:rPr>
              <a:t>-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E0E0-0F60-B0BF-3CA8-55A09CD5E8F7}"/>
              </a:ext>
            </a:extLst>
          </p:cNvPr>
          <p:cNvSpPr txBox="1">
            <a:spLocks/>
          </p:cNvSpPr>
          <p:nvPr/>
        </p:nvSpPr>
        <p:spPr>
          <a:xfrm>
            <a:off x="2189185" y="2666998"/>
            <a:ext cx="5503701" cy="3124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Added a few meetings</a:t>
            </a:r>
          </a:p>
          <a:p>
            <a:endParaRPr lang="en-US" sz="2400" dirty="0"/>
          </a:p>
          <a:p>
            <a:pPr lvl="1"/>
            <a:r>
              <a:rPr lang="en-US" sz="2000" dirty="0"/>
              <a:t>Early Alignment Review</a:t>
            </a:r>
          </a:p>
          <a:p>
            <a:pPr lvl="2"/>
            <a:r>
              <a:rPr lang="en-US" sz="1800" dirty="0"/>
              <a:t>Between </a:t>
            </a:r>
            <a:r>
              <a:rPr lang="en-US" sz="1800" dirty="0" err="1"/>
              <a:t>NTP</a:t>
            </a:r>
            <a:r>
              <a:rPr lang="en-US" sz="1800" dirty="0"/>
              <a:t> and </a:t>
            </a:r>
            <a:r>
              <a:rPr lang="en-US" sz="1800" dirty="0" err="1"/>
              <a:t>PL&amp;G</a:t>
            </a:r>
            <a:endParaRPr lang="en-US" sz="18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Geometric Review Meeting</a:t>
            </a:r>
          </a:p>
          <a:p>
            <a:pPr lvl="2"/>
            <a:r>
              <a:rPr lang="en-US" sz="1800" dirty="0"/>
              <a:t>After </a:t>
            </a:r>
            <a:r>
              <a:rPr lang="en-US" sz="1800" dirty="0" err="1"/>
              <a:t>PL&amp;G</a:t>
            </a:r>
            <a:r>
              <a:rPr lang="en-US" sz="1800" dirty="0"/>
              <a:t> - after refining alignment before drainage design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Prepare for Meeting now separate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EF4E0-C793-F1F6-0E6F-BC7CC0AD4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" r="5643"/>
          <a:stretch/>
        </p:blipFill>
        <p:spPr>
          <a:xfrm>
            <a:off x="6351104" y="1066801"/>
            <a:ext cx="5433291" cy="34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0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8BB533D-F493-3EAD-43C1-3793D557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41" y="239134"/>
            <a:ext cx="8101260" cy="798006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4000" dirty="0"/>
              <a:t>Model Submittals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2ABD08-3BA3-F7E5-F45C-DC772FAB4DA8}"/>
              </a:ext>
            </a:extLst>
          </p:cNvPr>
          <p:cNvSpPr txBox="1">
            <a:spLocks/>
          </p:cNvSpPr>
          <p:nvPr/>
        </p:nvSpPr>
        <p:spPr>
          <a:xfrm>
            <a:off x="1309616" y="1199626"/>
            <a:ext cx="5580201" cy="5207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/>
              </a:rPr>
              <a:t>Final Modeling should not match Production Hour Worksheet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/>
              </a:rPr>
              <a:t>Models shall be submitted to match</a:t>
            </a:r>
            <a:endParaRPr lang="en-US" dirty="0">
              <a:latin typeface="Corbe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>
              <a:latin typeface="Corbel" panose="020B05030202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Corbel"/>
              </a:rPr>
              <a:t>PDF’s are still legal document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3d model is supplemental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131E7-8CFC-65A3-E55E-685EFCF80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6" r="12560"/>
          <a:stretch/>
        </p:blipFill>
        <p:spPr>
          <a:xfrm>
            <a:off x="6889817" y="1282147"/>
            <a:ext cx="4838357" cy="5036515"/>
          </a:xfrm>
          <a:prstGeom prst="rect">
            <a:avLst/>
          </a:prstGeom>
        </p:spPr>
      </p:pic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1C412E-F863-653E-D32A-2CB94F1FD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202" y="2502183"/>
            <a:ext cx="4480111" cy="1959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81440-1B91-7D2B-2AFB-809DB1240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121" y="1842673"/>
            <a:ext cx="1381686" cy="7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8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1FC8B-7F92-4A9D-3CAE-0BEB8A70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9" y="502478"/>
            <a:ext cx="11135276" cy="1056639"/>
          </a:xfrm>
        </p:spPr>
        <p:txBody>
          <a:bodyPr>
            <a:noAutofit/>
          </a:bodyPr>
          <a:lstStyle/>
          <a:p>
            <a:r>
              <a:rPr lang="en-US" sz="4000" dirty="0"/>
              <a:t>Model Submittals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90397-EA28-EB58-D302-88E5F1D1E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3" y="1716137"/>
            <a:ext cx="4980179" cy="4903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Complete Model Submittal Checklist when negotiating Phase 2</a:t>
            </a:r>
            <a:endParaRPr lang="en-US" sz="24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Will Check at:</a:t>
            </a:r>
          </a:p>
          <a:p>
            <a:pPr lvl="1"/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Joint Inspection</a:t>
            </a:r>
          </a:p>
          <a:p>
            <a:pPr marL="914400" lvl="2" indent="0">
              <a:buNone/>
            </a:pPr>
            <a:r>
              <a:rPr lang="en-US" sz="24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Soft Check – </a:t>
            </a:r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no standards required</a:t>
            </a:r>
          </a:p>
          <a:p>
            <a:pPr lvl="1"/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Check Prints</a:t>
            </a:r>
          </a:p>
          <a:p>
            <a:pPr marL="914400" lvl="2" indent="0">
              <a:buNone/>
            </a:pPr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Need to meet requirements</a:t>
            </a:r>
          </a:p>
          <a:p>
            <a:endParaRPr lang="en-US" sz="24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Corbel" panose="020B0503020204020204" pitchFamily="34" charset="0"/>
                <a:ea typeface="Times New Roman" panose="02020603050405020304" pitchFamily="18" charset="0"/>
              </a:rPr>
              <a:t>Will send Design Memo once finalized</a:t>
            </a:r>
            <a:endParaRPr lang="en-US" sz="24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1578C-A28E-DE38-838C-45CE5F59D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628" y="1932919"/>
            <a:ext cx="5206805" cy="40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4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E2367-3BA9-964C-147D-A85958D522F2}"/>
              </a:ext>
            </a:extLst>
          </p:cNvPr>
          <p:cNvSpPr txBox="1">
            <a:spLocks/>
          </p:cNvSpPr>
          <p:nvPr/>
        </p:nvSpPr>
        <p:spPr>
          <a:xfrm>
            <a:off x="4945165" y="457642"/>
            <a:ext cx="6723374" cy="8898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ORD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CDEEE-296E-AA13-ADA0-61E74C56D553}"/>
              </a:ext>
            </a:extLst>
          </p:cNvPr>
          <p:cNvSpPr txBox="1">
            <a:spLocks/>
          </p:cNvSpPr>
          <p:nvPr/>
        </p:nvSpPr>
        <p:spPr>
          <a:xfrm>
            <a:off x="4798494" y="1376510"/>
            <a:ext cx="5968515" cy="4767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Submit a quality set of plans and model that matches scope and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Communication has never been more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Setting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2" descr="How Communication Affects the Flow of Work in an Organization">
            <a:extLst>
              <a:ext uri="{FF2B5EF4-FFF2-40B4-BE49-F238E27FC236}">
                <a16:creationId xmlns:a16="http://schemas.microsoft.com/office/drawing/2014/main" id="{770CFDC4-2933-0A9A-2B88-7F7475E2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63" y="3626110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8DD1EE-CE4A-616D-B0DB-037ED9D9244D}"/>
              </a:ext>
            </a:extLst>
          </p:cNvPr>
          <p:cNvSpPr/>
          <p:nvPr/>
        </p:nvSpPr>
        <p:spPr>
          <a:xfrm>
            <a:off x="4395452" y="4212916"/>
            <a:ext cx="4023403" cy="19315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prstTxWarp prst="textFade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riblet"/>
            </a:sp3d>
          </a:bodyPr>
          <a:lstStyle/>
          <a:p>
            <a:pPr algn="ctr"/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Communicate</a:t>
            </a:r>
          </a:p>
          <a:p>
            <a:pPr algn="ctr"/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Communicate</a:t>
            </a:r>
          </a:p>
          <a:p>
            <a:pPr algn="ctr"/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Communicate</a:t>
            </a:r>
          </a:p>
        </p:txBody>
      </p:sp>
    </p:spTree>
    <p:extLst>
      <p:ext uri="{BB962C8B-B14F-4D97-AF65-F5344CB8AC3E}">
        <p14:creationId xmlns:p14="http://schemas.microsoft.com/office/powerpoint/2010/main" val="868661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Pitch deck title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83C09D-1D4C-BA91-A2E3-3D1342EF2C4E}"/>
              </a:ext>
            </a:extLst>
          </p:cNvPr>
          <p:cNvSpPr txBox="1">
            <a:spLocks/>
          </p:cNvSpPr>
          <p:nvPr/>
        </p:nvSpPr>
        <p:spPr>
          <a:xfrm>
            <a:off x="1524000" y="2889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cs typeface="Helvetica" panose="020B0604020202020204" pitchFamily="34" charset="0"/>
              </a:rPr>
              <a:t>Contact Information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96CF6F1-4FCF-26A3-ABE9-05ACBFCC4757}"/>
              </a:ext>
            </a:extLst>
          </p:cNvPr>
          <p:cNvSpPr txBox="1">
            <a:spLocks/>
          </p:cNvSpPr>
          <p:nvPr/>
        </p:nvSpPr>
        <p:spPr>
          <a:xfrm>
            <a:off x="3658263" y="1266613"/>
            <a:ext cx="8533737" cy="13353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Kentucky Transportation Cabinet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200 Mero Street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Frankfort, KY 40622</a:t>
            </a:r>
            <a:endParaRPr lang="en-US" sz="2200" dirty="0"/>
          </a:p>
          <a:p>
            <a:pPr marL="0" indent="0" algn="ctr">
              <a:lnSpc>
                <a:spcPct val="12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20000"/>
              </a:lnSpc>
              <a:buNone/>
            </a:pPr>
            <a:endParaRPr lang="en-US" sz="135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191E23-4A81-F454-1CE8-147E6AB7470C}"/>
              </a:ext>
            </a:extLst>
          </p:cNvPr>
          <p:cNvSpPr/>
          <p:nvPr/>
        </p:nvSpPr>
        <p:spPr>
          <a:xfrm>
            <a:off x="6238461" y="2611311"/>
            <a:ext cx="3813430" cy="153714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Pelfrey, P.E.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Professional Services</a:t>
            </a: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eric.pelfrey@ky.gov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502.782.5108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BACE39-C48E-44FD-3BB7-164A9575236A}"/>
              </a:ext>
            </a:extLst>
          </p:cNvPr>
          <p:cNvSpPr/>
          <p:nvPr/>
        </p:nvSpPr>
        <p:spPr>
          <a:xfrm>
            <a:off x="6238461" y="4471394"/>
            <a:ext cx="3813430" cy="153714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Sipes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TEBM, Highway Design</a:t>
            </a: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matthew.sipes@ky.gov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502.782.4899</a:t>
            </a:r>
          </a:p>
        </p:txBody>
      </p:sp>
    </p:spTree>
    <p:extLst>
      <p:ext uri="{BB962C8B-B14F-4D97-AF65-F5344CB8AC3E}">
        <p14:creationId xmlns:p14="http://schemas.microsoft.com/office/powerpoint/2010/main" val="92464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80D086-3769-A77E-38F6-80D443B668B9}"/>
              </a:ext>
            </a:extLst>
          </p:cNvPr>
          <p:cNvSpPr txBox="1">
            <a:spLocks/>
          </p:cNvSpPr>
          <p:nvPr/>
        </p:nvSpPr>
        <p:spPr>
          <a:xfrm>
            <a:off x="3337174" y="191002"/>
            <a:ext cx="7479216" cy="1180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cap="all" dirty="0">
                <a:solidFill>
                  <a:srgbClr val="3ABCF6"/>
                </a:solidFill>
                <a:ea typeface="+mj-lt"/>
                <a:cs typeface="+mj-lt"/>
              </a:rPr>
              <a:t>Implementation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645475-08C7-1880-9640-63BCD63A9EEF}"/>
              </a:ext>
            </a:extLst>
          </p:cNvPr>
          <p:cNvSpPr txBox="1">
            <a:spLocks/>
          </p:cNvSpPr>
          <p:nvPr/>
        </p:nvSpPr>
        <p:spPr>
          <a:xfrm>
            <a:off x="2412838" y="1371601"/>
            <a:ext cx="9327887" cy="15039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0ACEC">
                  <a:lumMod val="75000"/>
                </a:srgbClr>
              </a:buClr>
              <a:buFont typeface="Arial"/>
              <a:buNone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10/23/19 A Project Development Memorandum was announced that released a brand-new set of CADD Standards for ORD and showed the statement below. </a:t>
            </a:r>
          </a:p>
          <a:p>
            <a:pPr marL="0" indent="0">
              <a:buClr>
                <a:srgbClr val="30ACEC">
                  <a:lumMod val="75000"/>
                </a:srgbClr>
              </a:buClr>
              <a:buFont typeface="Arial"/>
              <a:buNone/>
            </a:pPr>
            <a:endParaRPr lang="en-US" dirty="0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76D08-1B6A-58C6-CF71-9A3ADCAA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838" y="2664532"/>
            <a:ext cx="9452586" cy="11895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645475-08C7-1880-9640-63BCD63A9EEF}"/>
              </a:ext>
            </a:extLst>
          </p:cNvPr>
          <p:cNvSpPr txBox="1">
            <a:spLocks/>
          </p:cNvSpPr>
          <p:nvPr/>
        </p:nvSpPr>
        <p:spPr>
          <a:xfrm>
            <a:off x="2412837" y="4168478"/>
            <a:ext cx="9327887" cy="8201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Corbel" panose="020B0503020204020204" pitchFamily="34" charset="0"/>
              </a:rPr>
              <a:t>Professional Services Requests for Proposal include the following Method of Design specifications for ORD standards and plan submittal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886" y="5087518"/>
            <a:ext cx="9640490" cy="13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80D086-3769-A77E-38F6-80D443B668B9}"/>
              </a:ext>
            </a:extLst>
          </p:cNvPr>
          <p:cNvSpPr txBox="1">
            <a:spLocks/>
          </p:cNvSpPr>
          <p:nvPr/>
        </p:nvSpPr>
        <p:spPr>
          <a:xfrm>
            <a:off x="3143034" y="240273"/>
            <a:ext cx="6550192" cy="10041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cap="all" dirty="0">
                <a:solidFill>
                  <a:srgbClr val="3ABCF6"/>
                </a:solidFill>
                <a:ea typeface="+mj-lt"/>
                <a:cs typeface="+mj-lt"/>
              </a:rPr>
              <a:t>Features &amp; Tools</a:t>
            </a:r>
            <a:endParaRPr lang="en-US" dirty="0">
              <a:solidFill>
                <a:srgbClr val="3ABCF6"/>
              </a:solidFill>
              <a:ea typeface="+mj-lt"/>
              <a:cs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5241" y="1308711"/>
            <a:ext cx="99987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orbel" panose="020B0503020204020204"/>
              </a:rPr>
              <a:t>3D Modeling &amp; BIM Workflow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Creating 3D models of integrated road infrastructure with ease, Open Roads Designer provides a more engaging view for design engineers and support BIM workflows.</a:t>
            </a:r>
          </a:p>
          <a:p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orbel" panose="020B0503020204020204"/>
              </a:rPr>
              <a:t>Improved design productivity and reduced errors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Open Roads Designer provides intelligent roadway design tools that save time, streamline workflow, and help reduce errors and omissions, which translate to cost savings and efficient usage of resources.</a:t>
            </a:r>
          </a:p>
          <a:p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orbel" panose="020B0503020204020204"/>
              </a:rPr>
              <a:t>Enhanced safety and operations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Designing using Open Roads Designer, safety and operations considerations are 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incorporated, improving the safety and operational efficiency of the project.</a:t>
            </a:r>
          </a:p>
          <a:p>
            <a:endParaRPr lang="en-US" sz="2000" dirty="0">
              <a:solidFill>
                <a:prstClr val="black"/>
              </a:solidFill>
              <a:latin typeface="Corbel" panose="020B0503020204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orbel" panose="020B0503020204020204"/>
              </a:rPr>
              <a:t>Real-time data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Generate real-time data for reviewing the design alternatives and </a:t>
            </a:r>
          </a:p>
          <a:p>
            <a:r>
              <a:rPr lang="en-US" sz="2000" dirty="0">
                <a:solidFill>
                  <a:prstClr val="black"/>
                </a:solidFill>
                <a:latin typeface="Corbel" panose="020B0503020204020204"/>
              </a:rPr>
              <a:t>conducting detailed analyses for existing and future conditions.</a:t>
            </a:r>
          </a:p>
        </p:txBody>
      </p:sp>
    </p:spTree>
    <p:extLst>
      <p:ext uri="{BB962C8B-B14F-4D97-AF65-F5344CB8AC3E}">
        <p14:creationId xmlns:p14="http://schemas.microsoft.com/office/powerpoint/2010/main" val="243770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80D086-3769-A77E-38F6-80D443B668B9}"/>
              </a:ext>
            </a:extLst>
          </p:cNvPr>
          <p:cNvSpPr txBox="1">
            <a:spLocks/>
          </p:cNvSpPr>
          <p:nvPr/>
        </p:nvSpPr>
        <p:spPr>
          <a:xfrm>
            <a:off x="3636915" y="290892"/>
            <a:ext cx="6722908" cy="9603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cap="all" dirty="0">
                <a:solidFill>
                  <a:srgbClr val="3ABCF6"/>
                </a:solidFill>
                <a:latin typeface="Avenir Next LT Pro"/>
              </a:rPr>
              <a:t>Back to reality</a:t>
            </a:r>
            <a:endParaRPr lang="en-US">
              <a:latin typeface="Avenir Next LT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822" y="1442945"/>
            <a:ext cx="9669094" cy="466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411" y="4744109"/>
            <a:ext cx="2778991" cy="1724568"/>
          </a:xfrm>
          <a:prstGeom prst="rect">
            <a:avLst/>
          </a:prstGeom>
          <a:effectLst>
            <a:outerShdw blurRad="254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41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6752" y="1805875"/>
            <a:ext cx="3671458" cy="399409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4" descr="Colin Powell | Biography &amp; Facts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73" y="2136724"/>
            <a:ext cx="3080615" cy="3332396"/>
          </a:xfrm>
          <a:prstGeom prst="rect">
            <a:avLst/>
          </a:prstGeom>
          <a:noFill/>
          <a:effectLst>
            <a:outerShdw blurRad="127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68C196-6726-B556-CE48-17E5B2FC89D4}"/>
              </a:ext>
            </a:extLst>
          </p:cNvPr>
          <p:cNvSpPr txBox="1">
            <a:spLocks/>
          </p:cNvSpPr>
          <p:nvPr/>
        </p:nvSpPr>
        <p:spPr>
          <a:xfrm>
            <a:off x="6812279" y="5164512"/>
            <a:ext cx="3517524" cy="8230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0ACEC">
                  <a:lumMod val="75000"/>
                </a:srgbClr>
              </a:buClr>
              <a:buFont typeface="Arial"/>
              <a:buNone/>
            </a:pPr>
            <a:r>
              <a:rPr lang="en-US" b="1" dirty="0">
                <a:latin typeface="Corbel" panose="020B0503020204020204"/>
              </a:rPr>
              <a:t>General Colin Powell, former Secretary of State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68C196-6726-B556-CE48-17E5B2FC89D4}"/>
              </a:ext>
            </a:extLst>
          </p:cNvPr>
          <p:cNvSpPr txBox="1">
            <a:spLocks/>
          </p:cNvSpPr>
          <p:nvPr/>
        </p:nvSpPr>
        <p:spPr>
          <a:xfrm>
            <a:off x="5463631" y="1721654"/>
            <a:ext cx="6214821" cy="32623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“Don’t take action if you only have enough information to give you less than 40% chance of being right. But don’t wait until you have enough facts to be 100% sure because by then it is almost always too late. Once the information is in the 40% to 70% range go with your gut.”</a:t>
            </a:r>
          </a:p>
        </p:txBody>
      </p:sp>
    </p:spTree>
    <p:extLst>
      <p:ext uri="{BB962C8B-B14F-4D97-AF65-F5344CB8AC3E}">
        <p14:creationId xmlns:p14="http://schemas.microsoft.com/office/powerpoint/2010/main" val="290803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974E3-0925-DED7-BDE3-5EE70AA3035A}"/>
              </a:ext>
            </a:extLst>
          </p:cNvPr>
          <p:cNvSpPr txBox="1">
            <a:spLocks/>
          </p:cNvSpPr>
          <p:nvPr/>
        </p:nvSpPr>
        <p:spPr>
          <a:xfrm>
            <a:off x="3854450" y="729293"/>
            <a:ext cx="7648573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0" lang="en-US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3ABCF6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ORD</a:t>
            </a:r>
            <a:r>
              <a:rPr lang="en-US" b="1" cap="all" dirty="0">
                <a:solidFill>
                  <a:srgbClr val="3ABCF6"/>
                </a:solidFill>
                <a:latin typeface="Corbel" panose="020B0503020204020204"/>
              </a:rPr>
              <a:t> Implementation</a:t>
            </a:r>
            <a:endParaRPr lang="en-US" dirty="0" err="1">
              <a:solidFill>
                <a:srgbClr val="3ABCF6"/>
              </a:solidFill>
              <a:latin typeface="Corbel" panose="020B050302020402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171A2A-606E-7B2D-01AE-4FCBCF8B2DD7}"/>
              </a:ext>
            </a:extLst>
          </p:cNvPr>
          <p:cNvSpPr txBox="1">
            <a:spLocks/>
          </p:cNvSpPr>
          <p:nvPr/>
        </p:nvSpPr>
        <p:spPr>
          <a:xfrm>
            <a:off x="3854450" y="2113547"/>
            <a:ext cx="7648572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Contracts were still negotiated using the longtime production hour worksheets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Had not been updated since 2014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7E64E9D-2162-0260-41B2-1F2E3782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40" y="4114799"/>
            <a:ext cx="3064193" cy="2295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106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7974E3-0925-DED7-BDE3-5EE70AA3035A}"/>
              </a:ext>
            </a:extLst>
          </p:cNvPr>
          <p:cNvSpPr txBox="1">
            <a:spLocks/>
          </p:cNvSpPr>
          <p:nvPr/>
        </p:nvSpPr>
        <p:spPr>
          <a:xfrm>
            <a:off x="3854451" y="685801"/>
            <a:ext cx="7648573" cy="91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0" lang="en-US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3ABCF6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ORD</a:t>
            </a:r>
            <a:r>
              <a:rPr lang="en-US" b="1" cap="all" dirty="0">
                <a:solidFill>
                  <a:srgbClr val="3ABCF6"/>
                </a:solidFill>
                <a:latin typeface="Corbel" panose="020B0503020204020204"/>
              </a:rPr>
              <a:t> Implementation</a:t>
            </a:r>
            <a:endParaRPr lang="en-US" dirty="0">
              <a:solidFill>
                <a:srgbClr val="3ABCF6"/>
              </a:solidFill>
              <a:latin typeface="Corbel" panose="020B0503020204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1AB5AF-B15A-6B3F-0F3E-29A181267577}"/>
              </a:ext>
            </a:extLst>
          </p:cNvPr>
          <p:cNvSpPr txBox="1">
            <a:spLocks/>
          </p:cNvSpPr>
          <p:nvPr/>
        </p:nvSpPr>
        <p:spPr>
          <a:xfrm>
            <a:off x="3854451" y="2153652"/>
            <a:ext cx="7700211" cy="1239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spreadsheet just didn’t fit the </a:t>
            </a:r>
            <a:r>
              <a:rPr lang="en-US" dirty="0" err="1">
                <a:solidFill>
                  <a:sysClr val="windowText" lastClr="000000"/>
                </a:solidFill>
                <a:latin typeface="Corbel" panose="020B0503020204020204"/>
              </a:rPr>
              <a:t>OpenRoads</a:t>
            </a:r>
            <a:r>
              <a:rPr lang="en-US" dirty="0">
                <a:solidFill>
                  <a:sysClr val="windowText" lastClr="000000"/>
                </a:solidFill>
                <a:latin typeface="Corbel" panose="020B050302020402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workflow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Couldn’t encompass the level of effort for pieces </a:t>
            </a:r>
          </a:p>
        </p:txBody>
      </p:sp>
      <p:pic>
        <p:nvPicPr>
          <p:cNvPr id="10" name="Picture 2" descr="About — Emily Cooper">
            <a:extLst>
              <a:ext uri="{FF2B5EF4-FFF2-40B4-BE49-F238E27FC236}">
                <a16:creationId xmlns:a16="http://schemas.microsoft.com/office/drawing/2014/main" id="{FBDC0E91-5507-5686-9414-075B8390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8" y="3705726"/>
            <a:ext cx="4284917" cy="2636872"/>
          </a:xfrm>
          <a:prstGeom prst="rect">
            <a:avLst/>
          </a:prstGeom>
          <a:noFill/>
          <a:effectLst>
            <a:outerShdw blurRad="254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0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Truth About Wild West Gunfights">
            <a:extLst>
              <a:ext uri="{FF2B5EF4-FFF2-40B4-BE49-F238E27FC236}">
                <a16:creationId xmlns:a16="http://schemas.microsoft.com/office/drawing/2014/main" id="{2298EE6E-F09B-13ED-C24F-081147C9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3849-5960-BCC1-82BC-6F368F38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54" y="639099"/>
            <a:ext cx="4275514" cy="4965833"/>
          </a:xfrm>
        </p:spPr>
        <p:txBody>
          <a:bodyPr>
            <a:normAutofit/>
          </a:bodyPr>
          <a:lstStyle/>
          <a:p>
            <a:pPr algn="l"/>
            <a:r>
              <a:rPr lang="en-US" b="1" cap="all" dirty="0">
                <a:solidFill>
                  <a:srgbClr val="3ABCF6"/>
                </a:solidFill>
                <a:ea typeface="+mj-lt"/>
                <a:cs typeface="+mj-lt"/>
              </a:rPr>
              <a:t>ORD Implementing</a:t>
            </a:r>
            <a:endParaRPr lang="en-US" b="1" cap="all" dirty="0">
              <a:ea typeface="+mj-lt"/>
              <a:cs typeface="+mj-lt"/>
            </a:endParaRPr>
          </a:p>
        </p:txBody>
      </p:sp>
      <p:cxnSp>
        <p:nvCxnSpPr>
          <p:cNvPr id="1044" name="Straight Connector 1032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2ACCD-258C-06C9-5BB7-D29C78298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>
            <a:normAutofit/>
          </a:bodyPr>
          <a:lstStyle/>
          <a:p>
            <a:r>
              <a:rPr lang="en-US" dirty="0"/>
              <a:t>Early attempts to use the old spreadsheets proved to be more like the wild west.</a:t>
            </a:r>
          </a:p>
          <a:p>
            <a:endParaRPr lang="en-US" dirty="0"/>
          </a:p>
          <a:p>
            <a:r>
              <a:rPr lang="en-US" dirty="0"/>
              <a:t>Consultants and KYTC PMs would put additional items and hours all over the place.</a:t>
            </a:r>
          </a:p>
          <a:p>
            <a:endParaRPr lang="en-US" dirty="0"/>
          </a:p>
          <a:p>
            <a:r>
              <a:rPr lang="en-US" dirty="0"/>
              <a:t>Negotiations were very difficult.</a:t>
            </a:r>
          </a:p>
        </p:txBody>
      </p:sp>
    </p:spTree>
    <p:extLst>
      <p:ext uri="{BB962C8B-B14F-4D97-AF65-F5344CB8AC3E}">
        <p14:creationId xmlns:p14="http://schemas.microsoft.com/office/powerpoint/2010/main" val="1020942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3.xml><?xml version="1.0" encoding="utf-8"?>
<a:theme xmlns:a="http://schemas.openxmlformats.org/drawingml/2006/main" name="1_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Matt Sipes, Eric Pelfrey</Speakers>
    <Section xmlns="b47a5aad-adfb-4dac-9d3f-47090e67d565">1050, 350</Sec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81C1EE-8DBD-4AAF-A81A-9A8AFDA1D277}">
  <ds:schemaRefs>
    <ds:schemaRef ds:uri="http://purl.org/dc/elements/1.1/"/>
    <ds:schemaRef ds:uri="http://schemas.microsoft.com/office/2006/metadata/properties"/>
    <ds:schemaRef ds:uri="http://purl.org/dc/terms/"/>
    <ds:schemaRef ds:uri="492fa56b-ef0c-4bde-9a0d-139984d37f6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d88c301-c9a0-4fc9-8e1b-5da84cbf761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108727-45A4-4B5C-8424-3C390E446F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173C00-BE0A-4B24-8EBB-214AE794805D}"/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5303</TotalTime>
  <Words>1073</Words>
  <Application>Microsoft Office PowerPoint</Application>
  <PresentationFormat>Widescreen</PresentationFormat>
  <Paragraphs>211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Parallax</vt:lpstr>
      <vt:lpstr>Office Theme</vt:lpstr>
      <vt:lpstr>1_Office Theme</vt:lpstr>
      <vt:lpstr>OPENROADS DESIGNER (ORD)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ORD Implementing</vt:lpstr>
      <vt:lpstr>PowerPoint Presentation</vt:lpstr>
      <vt:lpstr>Development of  New Worksheet</vt:lpstr>
      <vt:lpstr>COMPANY OVERVIEW</vt:lpstr>
      <vt:lpstr>PowerPoint Presentation</vt:lpstr>
      <vt:lpstr>New Worksheet</vt:lpstr>
      <vt:lpstr>Digging into the New Worksheet - survey</vt:lpstr>
      <vt:lpstr>Digging into the New Worksheet – PHASE 1</vt:lpstr>
      <vt:lpstr>Digging into the New Worksheet - Phase 1</vt:lpstr>
      <vt:lpstr>Digging into the New Worksheet - Preliminary Modeling</vt:lpstr>
      <vt:lpstr>Digging into the New Worksheet - Preliminary Modeling</vt:lpstr>
      <vt:lpstr>Digging into the New Worksheet - Phase 2</vt:lpstr>
      <vt:lpstr>Digging into the New Worksheet - Phase 2</vt:lpstr>
      <vt:lpstr>PowerPoint Presentation</vt:lpstr>
      <vt:lpstr>COMPANY OVERVIEW</vt:lpstr>
      <vt:lpstr>Digging into the New Worksheet - Final Plan Set</vt:lpstr>
      <vt:lpstr>Digging into the New Worksheet  - Meetings</vt:lpstr>
      <vt:lpstr>Model Submittals</vt:lpstr>
      <vt:lpstr>Model Submittals</vt:lpstr>
      <vt:lpstr>PowerPoint Presentation</vt:lpstr>
      <vt:lpstr>COMPANY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ORD-What to Model and How to Get Paid for It!</dc:title>
  <dc:creator>Sipes, Matthew L (KYTC)</dc:creator>
  <cp:lastModifiedBy>Sipes, Matthew L (KYTC)</cp:lastModifiedBy>
  <cp:revision>177</cp:revision>
  <dcterms:created xsi:type="dcterms:W3CDTF">2023-04-15T02:01:24Z</dcterms:created>
  <dcterms:modified xsi:type="dcterms:W3CDTF">2023-09-05T14:49:59Z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